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2" r:id="rId2"/>
    <p:sldId id="270" r:id="rId3"/>
    <p:sldId id="271" r:id="rId4"/>
    <p:sldId id="272" r:id="rId5"/>
    <p:sldId id="265" r:id="rId6"/>
    <p:sldId id="266" r:id="rId7"/>
    <p:sldId id="264" r:id="rId8"/>
    <p:sldId id="267" r:id="rId9"/>
    <p:sldId id="273" r:id="rId10"/>
    <p:sldId id="274" r:id="rId11"/>
    <p:sldId id="268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398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13971-24D9-473C-BAFA-64644A5530C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E6E95-906C-4B90-AE1C-A39F43E9510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dirty="0" smtClean="0">
              <a:ea typeface="ＭＳ Ｐゴシック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6AF8FE-90B0-455F-90BE-F1D219FF6A0F}" type="slidenum">
              <a:rPr lang="es-ES" smtClean="0">
                <a:latin typeface="Arial" charset="0"/>
              </a:rPr>
              <a:pPr/>
              <a:t>2</a:t>
            </a:fld>
            <a:endParaRPr lang="es-E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Marcador de imagen d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Marcador de nota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dirty="0" smtClean="0">
              <a:ea typeface="ＭＳ Ｐゴシック" pitchFamily="34" charset="-128"/>
            </a:endParaRPr>
          </a:p>
        </p:txBody>
      </p:sp>
      <p:sp>
        <p:nvSpPr>
          <p:cNvPr id="15364" name="Marcador de número de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9AC9AF-D3C7-4B5D-B1DE-68359056C61C}" type="slidenum">
              <a:rPr lang="es-ES" smtClean="0">
                <a:latin typeface="Arial" charset="0"/>
              </a:rPr>
              <a:pPr/>
              <a:t>3</a:t>
            </a:fld>
            <a:endParaRPr lang="es-E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DDEB30-0C5E-47BF-B560-FCA47B383585}" type="slidenum">
              <a:rPr lang="es-ES" smtClean="0">
                <a:latin typeface="Arial" charset="0"/>
              </a:rPr>
              <a:pPr/>
              <a:t>4</a:t>
            </a:fld>
            <a:endParaRPr lang="es-ES" smtClean="0">
              <a:latin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>
              <a:ea typeface="ＭＳ Ｐゴシック" pitchFamily="34" charset="-128"/>
            </a:endParaRPr>
          </a:p>
          <a:p>
            <a:pPr eaLnBrk="1" hangingPunct="1"/>
            <a:endParaRPr lang="es-ES" dirty="0" smtClean="0">
              <a:ea typeface="ＭＳ Ｐゴシック" pitchFamily="34" charset="-128"/>
            </a:endParaRPr>
          </a:p>
          <a:p>
            <a:pPr eaLnBrk="1" hangingPunct="1"/>
            <a:r>
              <a:rPr lang="es-ES" dirty="0" smtClean="0">
                <a:ea typeface="ＭＳ Ｐゴシック" pitchFamily="34" charset="-128"/>
              </a:rPr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EACFA4-655E-44BA-8C0D-535166183C60}" type="slidenum">
              <a:rPr lang="es-ES" smtClean="0">
                <a:latin typeface="Arial" charset="0"/>
              </a:rPr>
              <a:pPr/>
              <a:t>9</a:t>
            </a:fld>
            <a:endParaRPr lang="es-ES" smtClean="0">
              <a:latin typeface="Arial" charset="0"/>
            </a:endParaRPr>
          </a:p>
        </p:txBody>
      </p:sp>
      <p:sp>
        <p:nvSpPr>
          <p:cNvPr id="20483" name="Rectangle 22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round/>
          </a:ln>
        </p:spPr>
      </p:sp>
      <p:sp>
        <p:nvSpPr>
          <p:cNvPr id="20484" name="Rectangle 30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>
              <a:ea typeface="ＭＳ Ｐゴシック" pitchFamily="34" charset="-128"/>
            </a:endParaRPr>
          </a:p>
        </p:txBody>
      </p:sp>
      <p:sp>
        <p:nvSpPr>
          <p:cNvPr id="20485" name="Rectangle 20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555B73C2-442B-4AAD-BD9B-8089A24C68E5}" type="datetime1">
              <a:rPr kumimoji="1" lang="es-ES">
                <a:effectLst/>
              </a:rPr>
              <a:pPr/>
              <a:t>26/05/2012</a:t>
            </a:fld>
            <a:endParaRPr kumimoji="1" lang="es-ES">
              <a:effectLst/>
            </a:endParaRPr>
          </a:p>
        </p:txBody>
      </p:sp>
      <p:sp>
        <p:nvSpPr>
          <p:cNvPr id="20486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endParaRPr lang="es-ES">
              <a:effectLst/>
            </a:endParaRPr>
          </a:p>
        </p:txBody>
      </p:sp>
      <p:sp>
        <p:nvSpPr>
          <p:cNvPr id="20487" name="Rectangle 29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AE111D79-4ED4-49C9-B23D-D285BF67D685}" type="slidenum">
              <a:rPr kumimoji="1" lang="es-ES">
                <a:effectLst/>
              </a:rPr>
              <a:pPr/>
              <a:t>9</a:t>
            </a:fld>
            <a:endParaRPr kumimoji="1" lang="es-ES">
              <a:effectLst/>
            </a:endParaRPr>
          </a:p>
        </p:txBody>
      </p:sp>
      <p:sp>
        <p:nvSpPr>
          <p:cNvPr id="20488" name="Rectangle 27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>
              <a:effectLst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0C7365-B924-48BB-8F7C-F57092C86FA1}" type="slidenum">
              <a:rPr lang="es-ES" smtClean="0">
                <a:latin typeface="Arial" charset="0"/>
              </a:rPr>
              <a:pPr/>
              <a:t>10</a:t>
            </a:fld>
            <a:endParaRPr lang="es-ES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rou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>
              <a:ea typeface="ＭＳ Ｐゴシック" pitchFamily="34" charset="-128"/>
            </a:endParaRP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/>
            <a:fld id="{ECD967DA-31DC-4D70-A59A-E13B71F77501}" type="slidenum">
              <a:rPr lang="es-ES">
                <a:effectLst/>
              </a:rPr>
              <a:pPr algn="r" eaLnBrk="0"/>
              <a:t>10</a:t>
            </a:fld>
            <a:endParaRPr lang="es-ES" sz="1200"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80CEB-EC77-477B-8758-DCE02FCAADF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44D52-F37F-419F-9F38-373CD79C9CAD}" type="datetimeFigureOut">
              <a:rPr lang="es-ES" smtClean="0"/>
              <a:pPr/>
              <a:t>26/05/2012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36553-DB55-4FDB-8B3B-1997CDDF307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kispaces.com/user/view/PatriciaAGReis" TargetMode="External"/><Relationship Id="rId3" Type="http://schemas.openxmlformats.org/officeDocument/2006/relationships/hyperlink" Target="http://www.wikispaces.com/user/view/P252.meugenia.herrezuelo" TargetMode="External"/><Relationship Id="rId7" Type="http://schemas.openxmlformats.org/officeDocument/2006/relationships/hyperlink" Target="http://www.wikispaces.com/user/view/p263.alexandra.merino" TargetMode="External"/><Relationship Id="rId2" Type="http://schemas.openxmlformats.org/officeDocument/2006/relationships/hyperlink" Target="http://www.wikispaces.com/user/view/p251maria.herrero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wikispaces.com/user/view/G262raqueldelriolaso" TargetMode="External"/><Relationship Id="rId5" Type="http://schemas.openxmlformats.org/officeDocument/2006/relationships/hyperlink" Target="http://www.wikispaces.com/user/view/p261ruth.martin" TargetMode="External"/><Relationship Id="rId4" Type="http://schemas.openxmlformats.org/officeDocument/2006/relationships/hyperlink" Target="http://www.wikispaces.com/user/view/p253.ilda.laorga" TargetMode="Externa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jpe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9.jpe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5.png"/><Relationship Id="rId5" Type="http://schemas.openxmlformats.org/officeDocument/2006/relationships/image" Target="../media/image23.png"/><Relationship Id="rId15" Type="http://schemas.openxmlformats.org/officeDocument/2006/relationships/image" Target="../media/image27.jpeg"/><Relationship Id="rId10" Type="http://schemas.openxmlformats.org/officeDocument/2006/relationships/image" Target="../media/image4.png"/><Relationship Id="rId4" Type="http://schemas.openxmlformats.org/officeDocument/2006/relationships/image" Target="../media/image22.png"/><Relationship Id="rId9" Type="http://schemas.openxmlformats.org/officeDocument/2006/relationships/image" Target="../media/image11.png"/><Relationship Id="rId1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259632" y="476672"/>
            <a:ext cx="6408712" cy="546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EARLY FOREIGN LANGUAGE LEARNING. USING GIRAFFE’S STORY TO DESIGN THIS UNIT </a:t>
            </a:r>
          </a:p>
          <a:p>
            <a:pPr algn="r"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MARÍA HERRERO </a:t>
            </a:r>
            <a:r>
              <a:rPr lang="es-ES" u="sng" dirty="0" smtClean="0">
                <a:hlinkClick r:id="rId2"/>
              </a:rPr>
              <a:t>p251maria.herrero</a:t>
            </a: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    </a:t>
            </a:r>
          </a:p>
          <a:p>
            <a:pPr algn="r"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MARIA EUGENIA HERREZUELO </a:t>
            </a:r>
            <a:r>
              <a:rPr lang="es-ES" u="sng" dirty="0" smtClean="0">
                <a:hlinkClick r:id="rId3"/>
              </a:rPr>
              <a:t>P252.meugenia.herrezuelo</a:t>
            </a: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   </a:t>
            </a:r>
          </a:p>
          <a:p>
            <a:pPr algn="r"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ILDA LAORGA </a:t>
            </a:r>
            <a:r>
              <a:rPr lang="es-ES" u="sng" dirty="0" smtClean="0">
                <a:hlinkClick r:id="rId4"/>
              </a:rPr>
              <a:t>p253.ilda.laorga</a:t>
            </a: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  </a:t>
            </a:r>
          </a:p>
          <a:p>
            <a:pPr algn="r"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RUTH MARTÍN </a:t>
            </a:r>
            <a:r>
              <a:rPr lang="es-ES" u="sng" dirty="0" smtClean="0">
                <a:hlinkClick r:id="rId5"/>
              </a:rPr>
              <a:t>p261ruth.martin</a:t>
            </a:r>
            <a:endParaRPr lang="es-ES" dirty="0" smtClean="0"/>
          </a:p>
          <a:p>
            <a:pPr algn="r"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RAQUEL DEL RÍO  </a:t>
            </a:r>
            <a:r>
              <a:rPr lang="es-ES" u="sng" dirty="0" smtClean="0">
                <a:hlinkClick r:id="rId6"/>
              </a:rPr>
              <a:t>G262raqueldelriolaso</a:t>
            </a: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   </a:t>
            </a:r>
          </a:p>
          <a:p>
            <a:pPr algn="r"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ALEXANDRA MERINO </a:t>
            </a:r>
            <a:r>
              <a:rPr lang="es-ES" u="sng" dirty="0" smtClean="0">
                <a:hlinkClick r:id="rId7"/>
              </a:rPr>
              <a:t>p263.alexandra.merino</a:t>
            </a:r>
            <a:r>
              <a:rPr lang="es-E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Berlin Sans FB Demi" pitchFamily="34" charset="0"/>
              </a:rPr>
              <a:t> </a:t>
            </a:r>
          </a:p>
          <a:p>
            <a:pPr algn="r">
              <a:spcBef>
                <a:spcPct val="50000"/>
              </a:spcBef>
              <a:defRPr/>
            </a:pPr>
            <a:r>
              <a:rPr lang="es-ES" dirty="0" smtClean="0">
                <a:solidFill>
                  <a:schemeClr val="accent3"/>
                </a:solidFill>
                <a:latin typeface="Berlin Sans FB Demi" pitchFamily="34" charset="0"/>
              </a:rPr>
              <a:t>PARICIA ALEXANDRA GAMEIRO </a:t>
            </a:r>
            <a:r>
              <a:rPr lang="es-ES" u="sng" dirty="0" err="1" smtClean="0">
                <a:hlinkClick r:id="rId8"/>
              </a:rPr>
              <a:t>PatriciaAGReis</a:t>
            </a:r>
            <a:r>
              <a:rPr lang="es-ES" dirty="0" smtClean="0">
                <a:solidFill>
                  <a:schemeClr val="accent3"/>
                </a:solidFill>
                <a:latin typeface="Berlin Sans FB Demi" pitchFamily="34" charset="0"/>
              </a:rPr>
              <a:t>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-25021" y="4102095"/>
            <a:ext cx="2780928" cy="273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3" cstate="print">
            <a:lum bright="55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06" name="Text Box 70"/>
          <p:cNvSpPr txBox="1">
            <a:spLocks noChangeArrowheads="1"/>
          </p:cNvSpPr>
          <p:nvPr/>
        </p:nvSpPr>
        <p:spPr bwMode="auto">
          <a:xfrm>
            <a:off x="5111750" y="548680"/>
            <a:ext cx="4032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Self-autoevaluation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(</a:t>
            </a: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they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learn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how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to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register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their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improvements</a:t>
            </a:r>
            <a:r>
              <a:rPr lang="es-ES" sz="20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)</a:t>
            </a:r>
          </a:p>
        </p:txBody>
      </p:sp>
      <p:sp>
        <p:nvSpPr>
          <p:cNvPr id="51" name="50 Rectángulo"/>
          <p:cNvSpPr/>
          <p:nvPr/>
        </p:nvSpPr>
        <p:spPr bwMode="auto">
          <a:xfrm>
            <a:off x="323850" y="4292600"/>
            <a:ext cx="1368425" cy="17287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10245" name="Picture 52" descr="http://www.conmishijos.com/assets/images/dibujos/c/dibujo_caranin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508500"/>
            <a:ext cx="12049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53 CuadroTexto"/>
          <p:cNvSpPr txBox="1"/>
          <p:nvPr/>
        </p:nvSpPr>
        <p:spPr>
          <a:xfrm>
            <a:off x="900113" y="2997200"/>
            <a:ext cx="70564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dirty="0" err="1">
                <a:latin typeface="Arial" pitchFamily="34" charset="0"/>
              </a:rPr>
              <a:t>This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is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an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example</a:t>
            </a:r>
            <a:r>
              <a:rPr lang="es-ES_tradnl" dirty="0">
                <a:latin typeface="Arial" pitchFamily="34" charset="0"/>
              </a:rPr>
              <a:t> of </a:t>
            </a:r>
            <a:r>
              <a:rPr lang="es-ES_tradnl" dirty="0" err="1">
                <a:latin typeface="Arial" pitchFamily="34" charset="0"/>
              </a:rPr>
              <a:t>one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student</a:t>
            </a:r>
            <a:r>
              <a:rPr lang="es-ES_tradnl" dirty="0">
                <a:latin typeface="Arial" pitchFamily="34" charset="0"/>
              </a:rPr>
              <a:t>. </a:t>
            </a:r>
            <a:r>
              <a:rPr lang="es-ES_tradnl" dirty="0" err="1">
                <a:latin typeface="Arial" pitchFamily="34" charset="0"/>
              </a:rPr>
              <a:t>The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others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will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be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the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same</a:t>
            </a:r>
            <a:r>
              <a:rPr lang="es-ES_tradnl" dirty="0">
                <a:latin typeface="Arial" pitchFamily="34" charset="0"/>
              </a:rPr>
              <a:t>.</a:t>
            </a:r>
            <a:endParaRPr lang="es-ES" dirty="0">
              <a:latin typeface="Arial" pitchFamily="34" charset="0"/>
            </a:endParaRPr>
          </a:p>
        </p:txBody>
      </p:sp>
      <p:sp>
        <p:nvSpPr>
          <p:cNvPr id="55" name="54 Rectángulo"/>
          <p:cNvSpPr/>
          <p:nvPr/>
        </p:nvSpPr>
        <p:spPr bwMode="auto">
          <a:xfrm>
            <a:off x="468313" y="3644900"/>
            <a:ext cx="1150937" cy="3603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6" name="55 CuadroTexto"/>
          <p:cNvSpPr txBox="1"/>
          <p:nvPr/>
        </p:nvSpPr>
        <p:spPr>
          <a:xfrm>
            <a:off x="468313" y="3644900"/>
            <a:ext cx="9350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dirty="0" err="1">
                <a:latin typeface="Arial" pitchFamily="34" charset="0"/>
              </a:rPr>
              <a:t>Name</a:t>
            </a:r>
            <a:endParaRPr lang="es-ES" dirty="0">
              <a:latin typeface="Arial" pitchFamily="34" charset="0"/>
            </a:endParaRPr>
          </a:p>
        </p:txBody>
      </p:sp>
      <p:sp>
        <p:nvSpPr>
          <p:cNvPr id="58" name="57 Rectángulo"/>
          <p:cNvSpPr/>
          <p:nvPr/>
        </p:nvSpPr>
        <p:spPr bwMode="auto">
          <a:xfrm>
            <a:off x="1908175" y="5805488"/>
            <a:ext cx="1150938" cy="3603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9" name="58 CuadroTexto"/>
          <p:cNvSpPr txBox="1"/>
          <p:nvPr/>
        </p:nvSpPr>
        <p:spPr>
          <a:xfrm>
            <a:off x="1979613" y="5805488"/>
            <a:ext cx="936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dirty="0" err="1">
                <a:latin typeface="Arial" pitchFamily="34" charset="0"/>
              </a:rPr>
              <a:t>Unit</a:t>
            </a:r>
            <a:endParaRPr lang="es-ES" dirty="0">
              <a:latin typeface="Arial" pitchFamily="34" charset="0"/>
            </a:endParaRPr>
          </a:p>
        </p:txBody>
      </p:sp>
      <p:sp>
        <p:nvSpPr>
          <p:cNvPr id="60" name="59 Elipse"/>
          <p:cNvSpPr/>
          <p:nvPr/>
        </p:nvSpPr>
        <p:spPr bwMode="auto">
          <a:xfrm>
            <a:off x="1908175" y="4365625"/>
            <a:ext cx="1295400" cy="1295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10252" name="Picture 54" descr="http://www.elksport.com/productos/107111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l="8000" r="6287"/>
          <a:stretch>
            <a:fillRect/>
          </a:stretch>
        </p:blipFill>
        <p:spPr bwMode="auto">
          <a:xfrm>
            <a:off x="3276600" y="4508500"/>
            <a:ext cx="1295400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61 Rectángulo"/>
          <p:cNvSpPr/>
          <p:nvPr/>
        </p:nvSpPr>
        <p:spPr bwMode="auto">
          <a:xfrm>
            <a:off x="3419475" y="3644900"/>
            <a:ext cx="1152525" cy="3603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3" name="62 CuadroTexto"/>
          <p:cNvSpPr txBox="1"/>
          <p:nvPr/>
        </p:nvSpPr>
        <p:spPr>
          <a:xfrm>
            <a:off x="3635375" y="3644900"/>
            <a:ext cx="936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dirty="0">
                <a:latin typeface="Arial" pitchFamily="34" charset="0"/>
              </a:rPr>
              <a:t>Play</a:t>
            </a:r>
            <a:endParaRPr lang="es-ES" dirty="0">
              <a:latin typeface="Arial" pitchFamily="34" charset="0"/>
            </a:endParaRPr>
          </a:p>
        </p:txBody>
      </p:sp>
      <p:sp>
        <p:nvSpPr>
          <p:cNvPr id="64" name="63 Rectángulo"/>
          <p:cNvSpPr/>
          <p:nvPr/>
        </p:nvSpPr>
        <p:spPr bwMode="auto">
          <a:xfrm>
            <a:off x="3708400" y="4797425"/>
            <a:ext cx="576263" cy="57626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10256" name="Picture 56" descr="http://t0.gstatic.com/images?q=tbn:ANd9GcSkbxKEQ6cqdYrepvuuS_fq6WVF0W9nKyahVXh7Bq4HvPuXc5Cfq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4365625"/>
            <a:ext cx="1292225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65 Triángulo isósceles"/>
          <p:cNvSpPr/>
          <p:nvPr/>
        </p:nvSpPr>
        <p:spPr bwMode="auto">
          <a:xfrm>
            <a:off x="5148263" y="4581525"/>
            <a:ext cx="719137" cy="647700"/>
          </a:xfrm>
          <a:prstGeom prst="triangle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9" name="68 Rectángulo"/>
          <p:cNvSpPr/>
          <p:nvPr/>
        </p:nvSpPr>
        <p:spPr bwMode="auto">
          <a:xfrm>
            <a:off x="4787900" y="5661025"/>
            <a:ext cx="1439863" cy="3603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s-ES_tradnl" dirty="0" err="1"/>
              <a:t>Sing</a:t>
            </a:r>
            <a:r>
              <a:rPr lang="es-ES_tradnl" dirty="0"/>
              <a:t> </a:t>
            </a:r>
            <a:r>
              <a:rPr lang="es-ES_tradnl" dirty="0" err="1"/>
              <a:t>Song</a:t>
            </a:r>
            <a:endParaRPr lang="es-ES" dirty="0"/>
          </a:p>
        </p:txBody>
      </p:sp>
      <p:pic>
        <p:nvPicPr>
          <p:cNvPr id="10259" name="Picture 58" descr="http://2.bp.blogspot.com/-KRqoq8kBqzs/T2x_qB8zu5I/AAAAAAAAGR0/Mu0RWv9CbWc/s1600/libr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4365625"/>
            <a:ext cx="1439863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74 Rectángulo"/>
          <p:cNvSpPr/>
          <p:nvPr/>
        </p:nvSpPr>
        <p:spPr bwMode="auto">
          <a:xfrm>
            <a:off x="5867400" y="3644900"/>
            <a:ext cx="1728788" cy="3603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s-ES_tradnl" dirty="0" err="1"/>
              <a:t>Follow</a:t>
            </a:r>
            <a:r>
              <a:rPr lang="es-ES_tradnl" dirty="0"/>
              <a:t> </a:t>
            </a:r>
            <a:r>
              <a:rPr lang="es-ES_tradnl" dirty="0" err="1"/>
              <a:t>Stories</a:t>
            </a:r>
            <a:endParaRPr lang="es-ES" dirty="0"/>
          </a:p>
        </p:txBody>
      </p:sp>
      <p:sp>
        <p:nvSpPr>
          <p:cNvPr id="76" name="75 Elipse"/>
          <p:cNvSpPr/>
          <p:nvPr/>
        </p:nvSpPr>
        <p:spPr bwMode="auto">
          <a:xfrm>
            <a:off x="6516688" y="4581525"/>
            <a:ext cx="647700" cy="6477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10262" name="Picture 60" descr="http://us.123rf.com/400wm/400/400/claudiodivizia/claudiodivizia1002/claudiodivizia100200172/6379780-ilustracion-de-la-bandera-nacional-de-flotantes-de-reino-unid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85113" y="4365625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77 Estrella de 5 puntas"/>
          <p:cNvSpPr/>
          <p:nvPr/>
        </p:nvSpPr>
        <p:spPr bwMode="auto">
          <a:xfrm>
            <a:off x="8027988" y="4508500"/>
            <a:ext cx="647700" cy="649288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_tradnl" dirty="0"/>
          </a:p>
          <a:p>
            <a:pPr>
              <a:defRPr/>
            </a:pPr>
            <a:endParaRPr lang="es-ES" dirty="0"/>
          </a:p>
        </p:txBody>
      </p:sp>
      <p:sp>
        <p:nvSpPr>
          <p:cNvPr id="79" name="78 Rectángulo"/>
          <p:cNvSpPr/>
          <p:nvPr/>
        </p:nvSpPr>
        <p:spPr bwMode="auto">
          <a:xfrm>
            <a:off x="7199313" y="5732463"/>
            <a:ext cx="1944687" cy="3603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s-ES_tradnl" dirty="0" err="1"/>
              <a:t>Work</a:t>
            </a:r>
            <a:r>
              <a:rPr lang="es-ES_tradnl" dirty="0"/>
              <a:t> in </a:t>
            </a:r>
            <a:r>
              <a:rPr lang="es-ES_tradnl" dirty="0" err="1"/>
              <a:t>English</a:t>
            </a:r>
            <a:endParaRPr lang="es-ES" dirty="0"/>
          </a:p>
        </p:txBody>
      </p:sp>
      <p:pic>
        <p:nvPicPr>
          <p:cNvPr id="2050" name="Picture 2" descr="C:\Users\Usuario\Desktop\Sin títul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1" y="188640"/>
            <a:ext cx="2664296" cy="2327811"/>
          </a:xfrm>
          <a:prstGeom prst="rect">
            <a:avLst/>
          </a:prstGeom>
          <a:noFill/>
        </p:spPr>
      </p:pic>
      <p:pic>
        <p:nvPicPr>
          <p:cNvPr id="2051" name="Picture 3" descr="C:\Users\Usuario\Desktop\Sin título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476672"/>
            <a:ext cx="1909763" cy="1881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25000"/>
              </a:spcBef>
            </a:pPr>
            <a:r>
              <a:rPr lang="es-E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HOW TO REGISTER STUDENTS</a:t>
            </a:r>
            <a:r>
              <a:rPr lang="es-ES" altLang="es-E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’</a:t>
            </a:r>
            <a:r>
              <a:rPr lang="es-E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ACQUISITION-</a:t>
            </a:r>
            <a:r>
              <a:rPr lang="es-E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</a:t>
            </a:r>
          </a:p>
          <a:p>
            <a:pPr algn="ctr">
              <a:spcBef>
                <a:spcPct val="25000"/>
              </a:spcBef>
            </a:pPr>
            <a:r>
              <a:rPr lang="es-ES" sz="2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Assessment</a:t>
            </a:r>
            <a:r>
              <a:rPr lang="es-E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of </a:t>
            </a:r>
            <a:r>
              <a:rPr lang="es-ES" sz="2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Learning</a:t>
            </a:r>
            <a:r>
              <a:rPr lang="es-E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&amp;</a:t>
            </a:r>
            <a:r>
              <a:rPr lang="es-E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es-ES" sz="240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Unit</a:t>
            </a:r>
            <a:r>
              <a:rPr lang="es-E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es-ES" sz="240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evaluation</a:t>
            </a:r>
            <a:r>
              <a:rPr lang="es-ES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 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-1" y="1196754"/>
          <a:ext cx="9144001" cy="5667942"/>
        </p:xfrm>
        <a:graphic>
          <a:graphicData uri="http://schemas.openxmlformats.org/drawingml/2006/table">
            <a:tbl>
              <a:tblPr/>
              <a:tblGrid>
                <a:gridCol w="1081131"/>
                <a:gridCol w="604008"/>
                <a:gridCol w="846239"/>
                <a:gridCol w="1087423"/>
                <a:gridCol w="1103152"/>
                <a:gridCol w="925935"/>
                <a:gridCol w="1005631"/>
                <a:gridCol w="664827"/>
                <a:gridCol w="673216"/>
                <a:gridCol w="604008"/>
                <a:gridCol w="548431"/>
              </a:tblGrid>
              <a:tr h="7159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latin typeface="Calibri"/>
                          <a:ea typeface="Calibri"/>
                          <a:cs typeface="Times New Roman"/>
                        </a:rPr>
                        <a:t>Unit</a:t>
                      </a:r>
                      <a:r>
                        <a:rPr lang="es-ES" sz="2000" dirty="0">
                          <a:latin typeface="Calibri"/>
                          <a:ea typeface="Calibri"/>
                          <a:cs typeface="Times New Roman"/>
                        </a:rPr>
                        <a:t>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latin typeface="Calibri"/>
                          <a:ea typeface="Calibri"/>
                          <a:cs typeface="Times New Roman"/>
                        </a:rPr>
                        <a:t>Competencias comunicativas basicas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latin typeface="Calibri"/>
                          <a:ea typeface="Calibri"/>
                          <a:cs typeface="Times New Roman"/>
                        </a:rPr>
                        <a:t>Competencias socioculturales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latin typeface="Calibri"/>
                          <a:ea typeface="Calibri"/>
                          <a:cs typeface="Times New Roman"/>
                        </a:rPr>
                        <a:t>Capacidades avanzadas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7974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latin typeface="Calibri"/>
                          <a:ea typeface="Calibri"/>
                          <a:cs typeface="Times New Roman"/>
                        </a:rPr>
                        <a:t>Giraffe’s</a:t>
                      </a:r>
                      <a:r>
                        <a:rPr lang="es-ES" sz="2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ES" sz="2000" dirty="0" err="1">
                          <a:latin typeface="Calibri"/>
                          <a:ea typeface="Calibri"/>
                          <a:cs typeface="Times New Roman"/>
                        </a:rPr>
                        <a:t>Story</a:t>
                      </a:r>
                      <a:endParaRPr lang="es-E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latin typeface="Calibri"/>
                          <a:ea typeface="Calibri"/>
                          <a:cs typeface="Times New Roman"/>
                        </a:rPr>
                        <a:t>Seguir las acciones y cantar la canción “Show me your eyes”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latin typeface="Calibri"/>
                          <a:ea typeface="Calibri"/>
                          <a:cs typeface="Times New Roman"/>
                        </a:rPr>
                        <a:t>Identificar y diferenciar animales atendiendo a sus características : color, tamaño y nombre de algunas partes del cuerpo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latin typeface="Calibri"/>
                          <a:ea typeface="Calibri"/>
                          <a:cs typeface="Times New Roman"/>
                        </a:rPr>
                        <a:t>Respetar el turno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latin typeface="Calibri"/>
                          <a:ea typeface="Calibri"/>
                          <a:cs typeface="Times New Roman"/>
                        </a:rPr>
                        <a:t>Seguir la narración de forma secuenciada de su cuento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latin typeface="Calibri"/>
                          <a:ea typeface="Calibri"/>
                          <a:cs typeface="Times New Roman"/>
                        </a:rPr>
                        <a:t>Dramatizar el cuento y la canción asumiendo su papel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579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Alumnos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C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latin typeface="Calibri"/>
                          <a:ea typeface="Calibri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9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9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9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9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9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lum bright="51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uadroTexto 7"/>
          <p:cNvSpPr txBox="1"/>
          <p:nvPr/>
        </p:nvSpPr>
        <p:spPr>
          <a:xfrm>
            <a:off x="5220072" y="476672"/>
            <a:ext cx="3456384" cy="461665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2400" dirty="0" err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Giraffe’s</a:t>
            </a:r>
            <a:r>
              <a:rPr lang="es-ES" sz="2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 </a:t>
            </a:r>
            <a:r>
              <a:rPr lang="es-ES" sz="2400" dirty="0" err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Story</a:t>
            </a:r>
            <a:r>
              <a:rPr lang="es-ES" sz="2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</a:t>
            </a:r>
          </a:p>
        </p:txBody>
      </p:sp>
      <p:pic>
        <p:nvPicPr>
          <p:cNvPr id="3077" name="09 SA- Story 1-Happy Birthday 1.mp3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5661025"/>
            <a:ext cx="2873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uadroTexto 9"/>
          <p:cNvSpPr txBox="1"/>
          <p:nvPr/>
        </p:nvSpPr>
        <p:spPr>
          <a:xfrm>
            <a:off x="5435600" y="1196975"/>
            <a:ext cx="26654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4th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Unit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in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year</a:t>
            </a:r>
            <a:endParaRPr lang="es-ES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5292725" y="1700213"/>
            <a:ext cx="33845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Topic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selection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: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Giraffe’s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sadness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539750" y="4076700"/>
            <a:ext cx="27368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It</a:t>
            </a:r>
            <a:r>
              <a:rPr lang="es-ES" alt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’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 real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experience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They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can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identify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themselves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with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Giraffe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1245987" y="58269"/>
            <a:ext cx="3123633" cy="39604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194051">
            <a:off x="4886182" y="3090362"/>
            <a:ext cx="2924518" cy="36724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3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51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uadroTexto 7"/>
          <p:cNvSpPr txBox="1"/>
          <p:nvPr/>
        </p:nvSpPr>
        <p:spPr>
          <a:xfrm>
            <a:off x="4787900" y="404813"/>
            <a:ext cx="37449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They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listen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story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twice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,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one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with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narrator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and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other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without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him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539750" y="4292600"/>
            <a:ext cx="31686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Children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identify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body’s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part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,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clothes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and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imitate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happy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and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sad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s-ES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giraffe</a:t>
            </a:r>
            <a:r>
              <a:rPr lang="es-E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842103" y="-41903"/>
            <a:ext cx="3096344" cy="39894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006168" y="2706800"/>
            <a:ext cx="3182400" cy="40507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bright="50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</a:rPr>
              <a:t> </a:t>
            </a:r>
            <a:r>
              <a:rPr lang="es-E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</a:rPr>
              <a:t>Task</a:t>
            </a:r>
            <a:r>
              <a:rPr lang="es-E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</a:rPr>
              <a:t>- </a:t>
            </a:r>
            <a:r>
              <a:rPr lang="es-E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</a:rPr>
              <a:t>Subtasks</a:t>
            </a:r>
            <a:r>
              <a:rPr lang="es-E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</a:rPr>
              <a:t> and </a:t>
            </a:r>
            <a:r>
              <a:rPr lang="es-E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</a:rPr>
              <a:t>Texts</a:t>
            </a:r>
            <a:r>
              <a:rPr lang="es-ES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341438"/>
            <a:ext cx="8435975" cy="49244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GB" sz="2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The Final Tasks puts words to their experiences</a:t>
            </a:r>
            <a:r>
              <a:rPr lang="en-GB" sz="2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sz="2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Non-narrative Texts  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GB" sz="22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Classroom </a:t>
            </a:r>
            <a:r>
              <a:rPr lang="en-GB" sz="2200" b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Routines. B.C.- Social Organizers</a:t>
            </a:r>
            <a:r>
              <a:rPr lang="en-GB" sz="22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: time, space, activities </a:t>
            </a:r>
          </a:p>
          <a:p>
            <a:pPr lvl="3" eaLnBrk="1" hangingPunct="1">
              <a:lnSpc>
                <a:spcPct val="80000"/>
              </a:lnSpc>
              <a:defRPr/>
            </a:pPr>
            <a:r>
              <a:rPr lang="en-GB" sz="22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Texts: Rhymes, songs, chants (Musical Intelligence) 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GB" sz="22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Social Games.</a:t>
            </a:r>
          </a:p>
          <a:p>
            <a:pPr lvl="3" eaLnBrk="1" hangingPunct="1">
              <a:lnSpc>
                <a:spcPct val="80000"/>
              </a:lnSpc>
              <a:defRPr/>
            </a:pPr>
            <a:r>
              <a:rPr lang="en-GB" sz="22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Texts: Clear rules, setting turn, physical bases. (Full of illustrators)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sz="2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Narrative Texts.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GB" sz="22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Represent experiences. Recall their own personal experience through the story.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GB" sz="2200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Recognize the text </a:t>
            </a:r>
            <a:r>
              <a:rPr lang="en-GB" sz="2200" b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structure (cyclical, based on repetition and little number of events) It helps prediction development.</a:t>
            </a:r>
            <a:endParaRPr lang="en-GB" sz="2200" b="1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lvl="2" eaLnBrk="1" hangingPunct="1">
              <a:lnSpc>
                <a:spcPct val="80000"/>
              </a:lnSpc>
              <a:defRPr/>
            </a:pPr>
            <a:r>
              <a:rPr lang="en-GB" sz="2200" b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Children recognize themselves in the character</a:t>
            </a:r>
            <a:endParaRPr lang="en-GB" sz="2200" b="1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lvl="2" eaLnBrk="1" hangingPunct="1">
              <a:lnSpc>
                <a:spcPct val="80000"/>
              </a:lnSpc>
              <a:defRPr/>
            </a:pPr>
            <a:r>
              <a:rPr lang="en-GB" sz="2200" b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They make sense of the oral productions through the pictures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GB" sz="2200" b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They identify the words of the story with their body.</a:t>
            </a:r>
            <a:endParaRPr lang="en-GB" sz="2200" b="1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s-ES" sz="2400" dirty="0"/>
          </a:p>
          <a:p>
            <a:pPr lvl="1" eaLnBrk="1" hangingPunct="1">
              <a:lnSpc>
                <a:spcPct val="80000"/>
              </a:lnSpc>
              <a:defRPr/>
            </a:pPr>
            <a:endParaRPr lang="es-ES" sz="2000" dirty="0"/>
          </a:p>
          <a:p>
            <a:pPr lvl="1" eaLnBrk="1" hangingPunct="1">
              <a:lnSpc>
                <a:spcPct val="80000"/>
              </a:lnSpc>
              <a:defRPr/>
            </a:pP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 l="14391" t="23540" r="16211" b="9681"/>
          <a:stretch>
            <a:fillRect/>
          </a:stretch>
        </p:blipFill>
        <p:spPr bwMode="auto">
          <a:xfrm>
            <a:off x="0" y="332656"/>
            <a:ext cx="914400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14391" t="28580" r="16211" b="15980"/>
          <a:stretch>
            <a:fillRect/>
          </a:stretch>
        </p:blipFill>
        <p:spPr bwMode="auto">
          <a:xfrm>
            <a:off x="0" y="1052736"/>
            <a:ext cx="91440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55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250825" y="333375"/>
            <a:ext cx="85693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>
              <a:spcBef>
                <a:spcPct val="20000"/>
              </a:spcBef>
              <a:spcAft>
                <a:spcPct val="10000"/>
              </a:spcAft>
              <a:defRPr/>
            </a:pPr>
            <a:r>
              <a:rPr lang="es-ES" sz="3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Language</a:t>
            </a:r>
            <a:r>
              <a:rPr lang="es-E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 &amp; </a:t>
            </a:r>
            <a:r>
              <a:rPr lang="es-ES" sz="3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Communicati</a:t>
            </a:r>
            <a:r>
              <a:rPr lang="es-ES" sz="3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sym typeface="Wingdings" charset="0"/>
              </a:rPr>
              <a:t>o</a:t>
            </a:r>
            <a:r>
              <a:rPr lang="es-ES" sz="3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n</a:t>
            </a:r>
            <a:r>
              <a:rPr lang="es-E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. </a:t>
            </a:r>
          </a:p>
          <a:p>
            <a:pPr eaLnBrk="0">
              <a:spcBef>
                <a:spcPct val="20000"/>
              </a:spcBef>
              <a:spcAft>
                <a:spcPct val="10000"/>
              </a:spcAft>
              <a:defRPr/>
            </a:pPr>
            <a:r>
              <a:rPr lang="es-ES" sz="3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Task</a:t>
            </a:r>
            <a:r>
              <a:rPr lang="es-E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 and </a:t>
            </a:r>
            <a:r>
              <a:rPr lang="es-ES" sz="3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Black" charset="0"/>
                <a:ea typeface="ＭＳ Ｐゴシック" charset="0"/>
                <a:sym typeface="Wingdings" charset="0"/>
              </a:rPr>
              <a:t>Texts</a:t>
            </a:r>
            <a:endParaRPr kumimoji="1" lang="es-ES" b="1" dirty="0">
              <a:solidFill>
                <a:srgbClr val="00B05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ＭＳ Ｐゴシック" charset="0"/>
              <a:sym typeface="Wingdings" charset="0"/>
            </a:endParaRPr>
          </a:p>
        </p:txBody>
      </p:sp>
      <p:sp>
        <p:nvSpPr>
          <p:cNvPr id="4" name="CuadroTexto 8"/>
          <p:cNvSpPr txBox="1"/>
          <p:nvPr/>
        </p:nvSpPr>
        <p:spPr>
          <a:xfrm>
            <a:off x="323528" y="3068960"/>
            <a:ext cx="1656184" cy="400110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s-ES" sz="2000" dirty="0" err="1">
                <a:solidFill>
                  <a:srgbClr val="E8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ＭＳ Ｐゴシック" charset="-128"/>
              </a:rPr>
              <a:t>Subtask</a:t>
            </a:r>
            <a:r>
              <a:rPr lang="es-ES" sz="2000" dirty="0">
                <a:solidFill>
                  <a:srgbClr val="E8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ＭＳ Ｐゴシック" charset="-128"/>
              </a:rPr>
              <a:t> 1</a:t>
            </a:r>
          </a:p>
        </p:txBody>
      </p:sp>
      <p:sp>
        <p:nvSpPr>
          <p:cNvPr id="5" name="CuadroTexto 8"/>
          <p:cNvSpPr txBox="1"/>
          <p:nvPr/>
        </p:nvSpPr>
        <p:spPr>
          <a:xfrm>
            <a:off x="7020272" y="3068960"/>
            <a:ext cx="1656184" cy="400110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s-ES" sz="2000" dirty="0" err="1">
                <a:solidFill>
                  <a:srgbClr val="E8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ＭＳ Ｐゴシック" charset="-128"/>
              </a:rPr>
              <a:t>Subtask</a:t>
            </a:r>
            <a:r>
              <a:rPr lang="es-ES" sz="2000" dirty="0">
                <a:solidFill>
                  <a:srgbClr val="E8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ＭＳ Ｐゴシック" charset="-128"/>
              </a:rPr>
              <a:t> </a:t>
            </a:r>
            <a:r>
              <a:rPr lang="es-ES" sz="2000" dirty="0" smtClean="0">
                <a:solidFill>
                  <a:srgbClr val="E8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ＭＳ Ｐゴシック" charset="-128"/>
              </a:rPr>
              <a:t>2</a:t>
            </a:r>
            <a:endParaRPr lang="es-ES" sz="2000" dirty="0">
              <a:solidFill>
                <a:srgbClr val="E85E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ＭＳ Ｐゴシック" charset="-128"/>
            </a:endParaRPr>
          </a:p>
        </p:txBody>
      </p:sp>
      <p:sp>
        <p:nvSpPr>
          <p:cNvPr id="6" name="CuadroTexto 7"/>
          <p:cNvSpPr txBox="1"/>
          <p:nvPr/>
        </p:nvSpPr>
        <p:spPr>
          <a:xfrm>
            <a:off x="7668344" y="4221088"/>
            <a:ext cx="1224137" cy="95410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s-ES" sz="2800" dirty="0">
                <a:solidFill>
                  <a:srgbClr val="E8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ＭＳ Ｐゴシック" charset="-128"/>
              </a:rPr>
              <a:t>Final </a:t>
            </a:r>
            <a:r>
              <a:rPr lang="es-ES" sz="2800" dirty="0" err="1">
                <a:solidFill>
                  <a:srgbClr val="E8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ＭＳ Ｐゴシック" charset="-128"/>
              </a:rPr>
              <a:t>Task</a:t>
            </a:r>
            <a:endParaRPr lang="es-ES" sz="2800" dirty="0">
              <a:solidFill>
                <a:srgbClr val="E85E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ＭＳ Ｐゴシック" charset="-12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699037" y="1261403"/>
            <a:ext cx="1440160" cy="1886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260028" y="1236916"/>
            <a:ext cx="1402550" cy="189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dondear rectángulo de esquina diagonal"/>
          <p:cNvSpPr/>
          <p:nvPr/>
        </p:nvSpPr>
        <p:spPr>
          <a:xfrm>
            <a:off x="611560" y="3573016"/>
            <a:ext cx="6768752" cy="3002632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1629983" y="3706722"/>
            <a:ext cx="1152130" cy="146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990030" y="3722938"/>
            <a:ext cx="1080121" cy="1356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2284934" y="5140002"/>
            <a:ext cx="111774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4518054" y="4995114"/>
            <a:ext cx="118801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Notched Right Arrow 22"/>
          <p:cNvSpPr>
            <a:spLocks/>
          </p:cNvSpPr>
          <p:nvPr/>
        </p:nvSpPr>
        <p:spPr bwMode="auto">
          <a:xfrm flipH="1">
            <a:off x="3795712" y="1708448"/>
            <a:ext cx="1712391" cy="208384"/>
          </a:xfrm>
          <a:custGeom>
            <a:avLst/>
            <a:gdLst>
              <a:gd name="T0" fmla="*/ 60734928 w 21600"/>
              <a:gd name="T1" fmla="*/ 0 h 21600"/>
              <a:gd name="T2" fmla="*/ 0 w 21600"/>
              <a:gd name="T3" fmla="*/ 1243516 h 21600"/>
              <a:gd name="T4" fmla="*/ 60734928 w 21600"/>
              <a:gd name="T5" fmla="*/ 2487021 h 21600"/>
              <a:gd name="T6" fmla="*/ 67213561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0559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518" y="0"/>
                </a:moveTo>
                <a:lnTo>
                  <a:pt x="19518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9518" y="16200"/>
                </a:lnTo>
                <a:lnTo>
                  <a:pt x="19518" y="21600"/>
                </a:lnTo>
                <a:lnTo>
                  <a:pt x="21600" y="10800"/>
                </a:lnTo>
                <a:lnTo>
                  <a:pt x="19518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DDA4E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16" name="Notched Right Arrow 22"/>
          <p:cNvSpPr>
            <a:spLocks/>
          </p:cNvSpPr>
          <p:nvPr/>
        </p:nvSpPr>
        <p:spPr bwMode="auto">
          <a:xfrm>
            <a:off x="3771131" y="2132856"/>
            <a:ext cx="1808981" cy="159767"/>
          </a:xfrm>
          <a:custGeom>
            <a:avLst/>
            <a:gdLst>
              <a:gd name="T0" fmla="*/ 71827180 w 21600"/>
              <a:gd name="T1" fmla="*/ 0 h 21600"/>
              <a:gd name="T2" fmla="*/ 0 w 21600"/>
              <a:gd name="T3" fmla="*/ 1243516 h 21600"/>
              <a:gd name="T4" fmla="*/ 71827180 w 21600"/>
              <a:gd name="T5" fmla="*/ 2487021 h 21600"/>
              <a:gd name="T6" fmla="*/ 78834688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064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680" y="0"/>
                </a:moveTo>
                <a:lnTo>
                  <a:pt x="1968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9680" y="16200"/>
                </a:lnTo>
                <a:lnTo>
                  <a:pt x="19680" y="21600"/>
                </a:lnTo>
                <a:lnTo>
                  <a:pt x="21600" y="10800"/>
                </a:lnTo>
                <a:lnTo>
                  <a:pt x="1968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18" name="Notched Right Arrow 22"/>
          <p:cNvSpPr>
            <a:spLocks/>
          </p:cNvSpPr>
          <p:nvPr/>
        </p:nvSpPr>
        <p:spPr bwMode="auto">
          <a:xfrm rot="8998569">
            <a:off x="3740452" y="2893205"/>
            <a:ext cx="2525713" cy="231775"/>
          </a:xfrm>
          <a:custGeom>
            <a:avLst/>
            <a:gdLst>
              <a:gd name="T0" fmla="*/ 281757317 w 21600"/>
              <a:gd name="T1" fmla="*/ 0 h 21600"/>
              <a:gd name="T2" fmla="*/ 0 w 21600"/>
              <a:gd name="T3" fmla="*/ 1243516 h 21600"/>
              <a:gd name="T4" fmla="*/ 281757317 w 21600"/>
              <a:gd name="T5" fmla="*/ 2487021 h 21600"/>
              <a:gd name="T6" fmla="*/ 295334544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104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07" y="0"/>
                </a:moveTo>
                <a:lnTo>
                  <a:pt x="20607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607" y="16200"/>
                </a:lnTo>
                <a:lnTo>
                  <a:pt x="20607" y="21600"/>
                </a:lnTo>
                <a:lnTo>
                  <a:pt x="21600" y="10800"/>
                </a:lnTo>
                <a:lnTo>
                  <a:pt x="20607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19" name="Notched Right Arrow 22"/>
          <p:cNvSpPr>
            <a:spLocks/>
          </p:cNvSpPr>
          <p:nvPr/>
        </p:nvSpPr>
        <p:spPr bwMode="auto">
          <a:xfrm rot="8823365" flipH="1">
            <a:off x="4347546" y="3103458"/>
            <a:ext cx="1784350" cy="231775"/>
          </a:xfrm>
          <a:custGeom>
            <a:avLst/>
            <a:gdLst>
              <a:gd name="T0" fmla="*/ 137815016 w 21600"/>
              <a:gd name="T1" fmla="*/ 0 h 21600"/>
              <a:gd name="T2" fmla="*/ 0 w 21600"/>
              <a:gd name="T3" fmla="*/ 1243516 h 21600"/>
              <a:gd name="T4" fmla="*/ 137815016 w 21600"/>
              <a:gd name="T5" fmla="*/ 2487021 h 21600"/>
              <a:gd name="T6" fmla="*/ 147403006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0897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195" y="0"/>
                </a:moveTo>
                <a:lnTo>
                  <a:pt x="20195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195" y="16200"/>
                </a:lnTo>
                <a:lnTo>
                  <a:pt x="20195" y="21600"/>
                </a:lnTo>
                <a:lnTo>
                  <a:pt x="21600" y="10800"/>
                </a:lnTo>
                <a:lnTo>
                  <a:pt x="20195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DDA4E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56000"/>
          </a:blip>
          <a:srcRect/>
          <a:stretch>
            <a:fillRect/>
          </a:stretch>
        </p:blipFill>
        <p:spPr bwMode="auto">
          <a:xfrm rot="5400000">
            <a:off x="1142999" y="-1143001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33400" y="511175"/>
            <a:ext cx="1785938" cy="1462088"/>
            <a:chOff x="896" y="990"/>
            <a:chExt cx="3895" cy="3115"/>
          </a:xfrm>
        </p:grpSpPr>
        <p:sp>
          <p:nvSpPr>
            <p:cNvPr id="4" name="Round Single Corner Rectangle 24"/>
            <p:cNvSpPr>
              <a:spLocks/>
            </p:cNvSpPr>
            <p:nvPr/>
          </p:nvSpPr>
          <p:spPr bwMode="auto">
            <a:xfrm>
              <a:off x="896" y="2157"/>
              <a:ext cx="3895" cy="1948"/>
            </a:xfrm>
            <a:prstGeom prst="roundRect">
              <a:avLst>
                <a:gd name="adj" fmla="val 16667"/>
              </a:avLst>
            </a:prstGeom>
            <a:solidFill>
              <a:srgbClr val="FBE0BD">
                <a:alpha val="52156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35921" dir="2700000" algn="ctr" rotWithShape="0">
                <a:srgbClr val="808080">
                  <a:alpha val="74997"/>
                </a:srgbClr>
              </a:outerShdw>
            </a:effectLst>
          </p:spPr>
          <p:txBody>
            <a:bodyPr anchor="ctr"/>
            <a:lstStyle/>
            <a:p>
              <a:pPr algn="ctr" eaLnBrk="0">
                <a:spcBef>
                  <a:spcPct val="20000"/>
                </a:spcBef>
                <a:spcAft>
                  <a:spcPct val="10000"/>
                </a:spcAft>
              </a:pPr>
              <a:endParaRPr kumimoji="1" lang="es-ES">
                <a:effectLst/>
                <a:ea typeface="SimSun" pitchFamily="2" charset="-122"/>
                <a:sym typeface="Wingdings" pitchFamily="2" charset="2"/>
              </a:endParaRPr>
            </a:p>
          </p:txBody>
        </p:sp>
        <p:sp>
          <p:nvSpPr>
            <p:cNvPr id="5" name="Notched Right Arrow 22"/>
            <p:cNvSpPr>
              <a:spLocks/>
            </p:cNvSpPr>
            <p:nvPr/>
          </p:nvSpPr>
          <p:spPr bwMode="auto">
            <a:xfrm rot="9667515">
              <a:off x="2814" y="2032"/>
              <a:ext cx="1593" cy="145"/>
            </a:xfrm>
            <a:custGeom>
              <a:avLst/>
              <a:gdLst>
                <a:gd name="T0" fmla="*/ 112 w 21600"/>
                <a:gd name="T1" fmla="*/ 0 h 21600"/>
                <a:gd name="T2" fmla="*/ 0 w 21600"/>
                <a:gd name="T3" fmla="*/ 0 h 21600"/>
                <a:gd name="T4" fmla="*/ 112 w 21600"/>
                <a:gd name="T5" fmla="*/ 1 h 21600"/>
                <a:gd name="T6" fmla="*/ 117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6 w 21600"/>
                <a:gd name="T13" fmla="*/ 5363 h 21600"/>
                <a:gd name="T14" fmla="*/ 21098 w 21600"/>
                <a:gd name="T15" fmla="*/ 162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0607" y="0"/>
                  </a:moveTo>
                  <a:lnTo>
                    <a:pt x="20607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20607" y="16200"/>
                  </a:lnTo>
                  <a:lnTo>
                    <a:pt x="20607" y="21600"/>
                  </a:lnTo>
                  <a:lnTo>
                    <a:pt x="21600" y="10800"/>
                  </a:lnTo>
                  <a:lnTo>
                    <a:pt x="20607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endParaRPr lang="es-ES"/>
            </a:p>
          </p:txBody>
        </p:sp>
        <p:sp>
          <p:nvSpPr>
            <p:cNvPr id="6" name="Notched Right Arrow 22"/>
            <p:cNvSpPr>
              <a:spLocks/>
            </p:cNvSpPr>
            <p:nvPr/>
          </p:nvSpPr>
          <p:spPr bwMode="auto">
            <a:xfrm>
              <a:off x="2468" y="1217"/>
              <a:ext cx="824" cy="145"/>
            </a:xfrm>
            <a:custGeom>
              <a:avLst/>
              <a:gdLst>
                <a:gd name="T0" fmla="*/ 29 w 21600"/>
                <a:gd name="T1" fmla="*/ 0 h 21600"/>
                <a:gd name="T2" fmla="*/ 0 w 21600"/>
                <a:gd name="T3" fmla="*/ 0 h 21600"/>
                <a:gd name="T4" fmla="*/ 29 w 21600"/>
                <a:gd name="T5" fmla="*/ 1 h 21600"/>
                <a:gd name="T6" fmla="*/ 31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2 w 21600"/>
                <a:gd name="T13" fmla="*/ 5363 h 21600"/>
                <a:gd name="T14" fmla="*/ 20630 w 21600"/>
                <a:gd name="T15" fmla="*/ 162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9680" y="0"/>
                  </a:moveTo>
                  <a:lnTo>
                    <a:pt x="1968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9680" y="16200"/>
                  </a:lnTo>
                  <a:lnTo>
                    <a:pt x="19680" y="21600"/>
                  </a:lnTo>
                  <a:lnTo>
                    <a:pt x="21600" y="10800"/>
                  </a:lnTo>
                  <a:lnTo>
                    <a:pt x="1968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endParaRPr lang="es-ES"/>
            </a:p>
          </p:txBody>
        </p:sp>
        <p:grpSp>
          <p:nvGrpSpPr>
            <p:cNvPr id="7" name="Plaque 8"/>
            <p:cNvGrpSpPr>
              <a:grpSpLocks/>
            </p:cNvGrpSpPr>
            <p:nvPr/>
          </p:nvGrpSpPr>
          <p:grpSpPr bwMode="auto">
            <a:xfrm>
              <a:off x="1021" y="939"/>
              <a:ext cx="1544" cy="1021"/>
              <a:chOff x="372" y="307"/>
              <a:chExt cx="446" cy="302"/>
            </a:xfrm>
          </p:grpSpPr>
          <p:pic>
            <p:nvPicPr>
              <p:cNvPr id="23" name="Picture 1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72" y="307"/>
                <a:ext cx="44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Text Box 11"/>
              <p:cNvSpPr txBox="1">
                <a:spLocks noChangeArrowheads="1"/>
              </p:cNvSpPr>
              <p:nvPr/>
            </p:nvSpPr>
            <p:spPr bwMode="auto">
              <a:xfrm>
                <a:off x="372" y="307"/>
                <a:ext cx="44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>
                  <a:spcBef>
                    <a:spcPct val="20000"/>
                  </a:spcBef>
                  <a:spcAft>
                    <a:spcPct val="10000"/>
                  </a:spcAft>
                  <a:defRPr/>
                </a:pPr>
                <a:endParaRPr kumimoji="1" lang="es-ES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SimSun" pitchFamily="2" charset="-122"/>
                  <a:cs typeface="Times New Roman" pitchFamily="18" charset="0"/>
                  <a:sym typeface="Wingdings" pitchFamily="2" charset="2"/>
                </a:endParaRPr>
              </a:p>
            </p:txBody>
          </p:sp>
        </p:grpSp>
        <p:grpSp>
          <p:nvGrpSpPr>
            <p:cNvPr id="8" name="Plaque 8"/>
            <p:cNvGrpSpPr>
              <a:grpSpLocks/>
            </p:cNvGrpSpPr>
            <p:nvPr/>
          </p:nvGrpSpPr>
          <p:grpSpPr bwMode="auto">
            <a:xfrm>
              <a:off x="3368" y="939"/>
              <a:ext cx="1537" cy="1028"/>
              <a:chOff x="1050" y="307"/>
              <a:chExt cx="444" cy="304"/>
            </a:xfrm>
          </p:grpSpPr>
          <p:pic>
            <p:nvPicPr>
              <p:cNvPr id="21" name="Picture 1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50" y="307"/>
                <a:ext cx="444" cy="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Text Box 14"/>
              <p:cNvSpPr txBox="1">
                <a:spLocks noChangeArrowheads="1"/>
              </p:cNvSpPr>
              <p:nvPr/>
            </p:nvSpPr>
            <p:spPr bwMode="auto">
              <a:xfrm>
                <a:off x="1050" y="307"/>
                <a:ext cx="444" cy="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>
                  <a:spcBef>
                    <a:spcPct val="20000"/>
                  </a:spcBef>
                  <a:spcAft>
                    <a:spcPct val="10000"/>
                  </a:spcAft>
                </a:pPr>
                <a:endParaRPr kumimoji="1" lang="es-ES">
                  <a:effectLst/>
                  <a:ea typeface="SimSun" pitchFamily="2" charset="-122"/>
                  <a:sym typeface="Wingdings" pitchFamily="2" charset="2"/>
                </a:endParaRPr>
              </a:p>
            </p:txBody>
          </p:sp>
        </p:grpSp>
        <p:grpSp>
          <p:nvGrpSpPr>
            <p:cNvPr id="9" name="Plaque 8"/>
            <p:cNvGrpSpPr>
              <a:grpSpLocks/>
            </p:cNvGrpSpPr>
            <p:nvPr/>
          </p:nvGrpSpPr>
          <p:grpSpPr bwMode="auto">
            <a:xfrm>
              <a:off x="1685" y="2336"/>
              <a:ext cx="1298" cy="930"/>
              <a:chOff x="564" y="720"/>
              <a:chExt cx="375" cy="275"/>
            </a:xfrm>
          </p:grpSpPr>
          <p:pic>
            <p:nvPicPr>
              <p:cNvPr id="19" name="Picture 1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64" y="720"/>
                <a:ext cx="375" cy="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" name="Text Box 17"/>
              <p:cNvSpPr txBox="1">
                <a:spLocks noChangeArrowheads="1"/>
              </p:cNvSpPr>
              <p:nvPr/>
            </p:nvSpPr>
            <p:spPr bwMode="auto">
              <a:xfrm>
                <a:off x="564" y="720"/>
                <a:ext cx="375" cy="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>
                  <a:spcBef>
                    <a:spcPct val="20000"/>
                  </a:spcBef>
                  <a:spcAft>
                    <a:spcPct val="10000"/>
                  </a:spcAft>
                </a:pPr>
                <a:endParaRPr kumimoji="1" lang="es-ES">
                  <a:effectLst/>
                  <a:ea typeface="SimSun" pitchFamily="2" charset="-122"/>
                  <a:sym typeface="Wingdings" pitchFamily="2" charset="2"/>
                </a:endParaRPr>
              </a:p>
            </p:txBody>
          </p:sp>
        </p:grpSp>
        <p:grpSp>
          <p:nvGrpSpPr>
            <p:cNvPr id="10" name="Plaque 8"/>
            <p:cNvGrpSpPr>
              <a:grpSpLocks/>
            </p:cNvGrpSpPr>
            <p:nvPr/>
          </p:nvGrpSpPr>
          <p:grpSpPr bwMode="auto">
            <a:xfrm>
              <a:off x="2838" y="2329"/>
              <a:ext cx="1295" cy="930"/>
              <a:chOff x="897" y="718"/>
              <a:chExt cx="374" cy="275"/>
            </a:xfrm>
          </p:grpSpPr>
          <p:pic>
            <p:nvPicPr>
              <p:cNvPr id="17" name="Picture 1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897" y="718"/>
                <a:ext cx="374" cy="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Text Box 20"/>
              <p:cNvSpPr txBox="1">
                <a:spLocks noChangeArrowheads="1"/>
              </p:cNvSpPr>
              <p:nvPr/>
            </p:nvSpPr>
            <p:spPr bwMode="auto">
              <a:xfrm>
                <a:off x="897" y="718"/>
                <a:ext cx="374" cy="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>
                  <a:spcBef>
                    <a:spcPct val="20000"/>
                  </a:spcBef>
                  <a:spcAft>
                    <a:spcPct val="10000"/>
                  </a:spcAft>
                </a:pPr>
                <a:endParaRPr kumimoji="1" lang="es-ES">
                  <a:effectLst/>
                  <a:ea typeface="SimSun" pitchFamily="2" charset="-122"/>
                  <a:sym typeface="Wingdings" pitchFamily="2" charset="2"/>
                </a:endParaRPr>
              </a:p>
            </p:txBody>
          </p:sp>
        </p:grpSp>
        <p:grpSp>
          <p:nvGrpSpPr>
            <p:cNvPr id="11" name="Plaque 8"/>
            <p:cNvGrpSpPr>
              <a:grpSpLocks/>
            </p:cNvGrpSpPr>
            <p:nvPr/>
          </p:nvGrpSpPr>
          <p:grpSpPr bwMode="auto">
            <a:xfrm>
              <a:off x="1270" y="3134"/>
              <a:ext cx="1288" cy="937"/>
              <a:chOff x="444" y="956"/>
              <a:chExt cx="372" cy="277"/>
            </a:xfrm>
          </p:grpSpPr>
          <p:pic>
            <p:nvPicPr>
              <p:cNvPr id="15" name="Picture 2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4" y="956"/>
                <a:ext cx="372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" name="Text Box 23"/>
              <p:cNvSpPr txBox="1">
                <a:spLocks noChangeArrowheads="1"/>
              </p:cNvSpPr>
              <p:nvPr/>
            </p:nvSpPr>
            <p:spPr bwMode="auto">
              <a:xfrm>
                <a:off x="444" y="956"/>
                <a:ext cx="372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>
                  <a:spcBef>
                    <a:spcPct val="20000"/>
                  </a:spcBef>
                  <a:spcAft>
                    <a:spcPct val="10000"/>
                  </a:spcAft>
                </a:pPr>
                <a:endParaRPr kumimoji="1" lang="es-ES">
                  <a:effectLst/>
                  <a:ea typeface="SimSun" pitchFamily="2" charset="-122"/>
                  <a:sym typeface="Wingdings" pitchFamily="2" charset="2"/>
                </a:endParaRPr>
              </a:p>
            </p:txBody>
          </p:sp>
        </p:grpSp>
        <p:grpSp>
          <p:nvGrpSpPr>
            <p:cNvPr id="12" name="Plaque 8"/>
            <p:cNvGrpSpPr>
              <a:grpSpLocks/>
            </p:cNvGrpSpPr>
            <p:nvPr/>
          </p:nvGrpSpPr>
          <p:grpSpPr bwMode="auto">
            <a:xfrm>
              <a:off x="3288" y="3155"/>
              <a:ext cx="1291" cy="927"/>
              <a:chOff x="1027" y="962"/>
              <a:chExt cx="373" cy="274"/>
            </a:xfrm>
          </p:grpSpPr>
          <p:pic>
            <p:nvPicPr>
              <p:cNvPr id="13" name="Picture 25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27" y="962"/>
                <a:ext cx="373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" name="Text Box 26"/>
              <p:cNvSpPr txBox="1">
                <a:spLocks noChangeArrowheads="1"/>
              </p:cNvSpPr>
              <p:nvPr/>
            </p:nvSpPr>
            <p:spPr bwMode="auto">
              <a:xfrm>
                <a:off x="1027" y="962"/>
                <a:ext cx="373" cy="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>
                  <a:spcBef>
                    <a:spcPct val="20000"/>
                  </a:spcBef>
                  <a:spcAft>
                    <a:spcPct val="10000"/>
                  </a:spcAft>
                </a:pPr>
                <a:endParaRPr kumimoji="1" lang="es-ES">
                  <a:effectLst/>
                  <a:ea typeface="SimSun" pitchFamily="2" charset="-122"/>
                  <a:sym typeface="Wingdings" pitchFamily="2" charset="2"/>
                </a:endParaRPr>
              </a:p>
            </p:txBody>
          </p:sp>
        </p:grp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1776302" y="320042"/>
            <a:ext cx="478829" cy="64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68"/>
          <p:cNvSpPr txBox="1">
            <a:spLocks noChangeArrowheads="1"/>
          </p:cNvSpPr>
          <p:nvPr/>
        </p:nvSpPr>
        <p:spPr bwMode="auto">
          <a:xfrm>
            <a:off x="2699792" y="332656"/>
            <a:ext cx="2736304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2nd </a:t>
            </a:r>
            <a:r>
              <a:rPr lang="es-ES" sz="28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Step</a:t>
            </a:r>
            <a:r>
              <a: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. </a:t>
            </a:r>
            <a:r>
              <a:rPr lang="es-ES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Do </a:t>
            </a:r>
            <a:r>
              <a:rPr lang="es-ES" sz="28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the</a:t>
            </a:r>
            <a:r>
              <a:rPr lang="es-ES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8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activity</a:t>
            </a:r>
            <a:endParaRPr lang="es-ES" sz="2800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513651">
            <a:off x="217142" y="2546826"/>
            <a:ext cx="1744481" cy="131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Notched Right Arrow 22"/>
          <p:cNvSpPr>
            <a:spLocks/>
          </p:cNvSpPr>
          <p:nvPr/>
        </p:nvSpPr>
        <p:spPr bwMode="auto">
          <a:xfrm rot="21001391" flipH="1">
            <a:off x="1690692" y="2084413"/>
            <a:ext cx="2786062" cy="231775"/>
          </a:xfrm>
          <a:custGeom>
            <a:avLst/>
            <a:gdLst>
              <a:gd name="T0" fmla="*/ 344385124 w 21600"/>
              <a:gd name="T1" fmla="*/ 0 h 21600"/>
              <a:gd name="T2" fmla="*/ 0 w 21600"/>
              <a:gd name="T3" fmla="*/ 1243516 h 21600"/>
              <a:gd name="T4" fmla="*/ 344385124 w 21600"/>
              <a:gd name="T5" fmla="*/ 2487021 h 21600"/>
              <a:gd name="T6" fmla="*/ 359358401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15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0" y="0"/>
                </a:moveTo>
                <a:lnTo>
                  <a:pt x="207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700" y="16200"/>
                </a:lnTo>
                <a:lnTo>
                  <a:pt x="20700" y="21600"/>
                </a:lnTo>
                <a:lnTo>
                  <a:pt x="21600" y="10800"/>
                </a:lnTo>
                <a:lnTo>
                  <a:pt x="207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DDA4E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29" name="Notched Right Arrow 22"/>
          <p:cNvSpPr>
            <a:spLocks/>
          </p:cNvSpPr>
          <p:nvPr/>
        </p:nvSpPr>
        <p:spPr bwMode="auto">
          <a:xfrm rot="20880151">
            <a:off x="1828716" y="2425997"/>
            <a:ext cx="2844800" cy="231775"/>
          </a:xfrm>
          <a:custGeom>
            <a:avLst/>
            <a:gdLst>
              <a:gd name="T0" fmla="*/ 359371599 w 21600"/>
              <a:gd name="T1" fmla="*/ 0 h 21600"/>
              <a:gd name="T2" fmla="*/ 0 w 21600"/>
              <a:gd name="T3" fmla="*/ 1243516 h 21600"/>
              <a:gd name="T4" fmla="*/ 359371599 w 21600"/>
              <a:gd name="T5" fmla="*/ 2487021 h 21600"/>
              <a:gd name="T6" fmla="*/ 374670696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159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18" y="0"/>
                </a:moveTo>
                <a:lnTo>
                  <a:pt x="20718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718" y="16200"/>
                </a:lnTo>
                <a:lnTo>
                  <a:pt x="20718" y="21600"/>
                </a:lnTo>
                <a:lnTo>
                  <a:pt x="21600" y="10800"/>
                </a:lnTo>
                <a:lnTo>
                  <a:pt x="20718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30" name="Notched Right Arrow 22"/>
          <p:cNvSpPr>
            <a:spLocks/>
          </p:cNvSpPr>
          <p:nvPr/>
        </p:nvSpPr>
        <p:spPr bwMode="auto">
          <a:xfrm>
            <a:off x="4179692" y="5517232"/>
            <a:ext cx="1904476" cy="288032"/>
          </a:xfrm>
          <a:custGeom>
            <a:avLst/>
            <a:gdLst>
              <a:gd name="T0" fmla="*/ 359371599 w 21600"/>
              <a:gd name="T1" fmla="*/ 0 h 21600"/>
              <a:gd name="T2" fmla="*/ 0 w 21600"/>
              <a:gd name="T3" fmla="*/ 1243516 h 21600"/>
              <a:gd name="T4" fmla="*/ 359371599 w 21600"/>
              <a:gd name="T5" fmla="*/ 2487021 h 21600"/>
              <a:gd name="T6" fmla="*/ 374670696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159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18" y="0"/>
                </a:moveTo>
                <a:lnTo>
                  <a:pt x="20718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718" y="16200"/>
                </a:lnTo>
                <a:lnTo>
                  <a:pt x="20718" y="21600"/>
                </a:lnTo>
                <a:lnTo>
                  <a:pt x="21600" y="10800"/>
                </a:lnTo>
                <a:lnTo>
                  <a:pt x="20718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31" name="Notched Right Arrow 22"/>
          <p:cNvSpPr>
            <a:spLocks/>
          </p:cNvSpPr>
          <p:nvPr/>
        </p:nvSpPr>
        <p:spPr bwMode="auto">
          <a:xfrm rot="19639151">
            <a:off x="2764820" y="3218085"/>
            <a:ext cx="2844800" cy="231775"/>
          </a:xfrm>
          <a:custGeom>
            <a:avLst/>
            <a:gdLst>
              <a:gd name="T0" fmla="*/ 359371599 w 21600"/>
              <a:gd name="T1" fmla="*/ 0 h 21600"/>
              <a:gd name="T2" fmla="*/ 0 w 21600"/>
              <a:gd name="T3" fmla="*/ 1243516 h 21600"/>
              <a:gd name="T4" fmla="*/ 359371599 w 21600"/>
              <a:gd name="T5" fmla="*/ 2487021 h 21600"/>
              <a:gd name="T6" fmla="*/ 374670696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159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18" y="0"/>
                </a:moveTo>
                <a:lnTo>
                  <a:pt x="20718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718" y="16200"/>
                </a:lnTo>
                <a:lnTo>
                  <a:pt x="20718" y="21600"/>
                </a:lnTo>
                <a:lnTo>
                  <a:pt x="21600" y="10800"/>
                </a:lnTo>
                <a:lnTo>
                  <a:pt x="20718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33" name="Notched Right Arrow 22"/>
          <p:cNvSpPr>
            <a:spLocks/>
          </p:cNvSpPr>
          <p:nvPr/>
        </p:nvSpPr>
        <p:spPr bwMode="auto">
          <a:xfrm flipH="1">
            <a:off x="4211960" y="5013176"/>
            <a:ext cx="1976799" cy="376306"/>
          </a:xfrm>
          <a:custGeom>
            <a:avLst/>
            <a:gdLst>
              <a:gd name="T0" fmla="*/ 344385124 w 21600"/>
              <a:gd name="T1" fmla="*/ 0 h 21600"/>
              <a:gd name="T2" fmla="*/ 0 w 21600"/>
              <a:gd name="T3" fmla="*/ 1243516 h 21600"/>
              <a:gd name="T4" fmla="*/ 344385124 w 21600"/>
              <a:gd name="T5" fmla="*/ 2487021 h 21600"/>
              <a:gd name="T6" fmla="*/ 359358401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15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0" y="0"/>
                </a:moveTo>
                <a:lnTo>
                  <a:pt x="207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700" y="16200"/>
                </a:lnTo>
                <a:lnTo>
                  <a:pt x="20700" y="21600"/>
                </a:lnTo>
                <a:lnTo>
                  <a:pt x="21600" y="10800"/>
                </a:lnTo>
                <a:lnTo>
                  <a:pt x="207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DDA4E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sp>
        <p:nvSpPr>
          <p:cNvPr id="34" name="Notched Right Arrow 22"/>
          <p:cNvSpPr>
            <a:spLocks/>
          </p:cNvSpPr>
          <p:nvPr/>
        </p:nvSpPr>
        <p:spPr bwMode="auto">
          <a:xfrm rot="19785446" flipH="1">
            <a:off x="3072626" y="3375476"/>
            <a:ext cx="2786062" cy="231775"/>
          </a:xfrm>
          <a:custGeom>
            <a:avLst/>
            <a:gdLst>
              <a:gd name="T0" fmla="*/ 344385124 w 21600"/>
              <a:gd name="T1" fmla="*/ 0 h 21600"/>
              <a:gd name="T2" fmla="*/ 0 w 21600"/>
              <a:gd name="T3" fmla="*/ 1243516 h 21600"/>
              <a:gd name="T4" fmla="*/ 344385124 w 21600"/>
              <a:gd name="T5" fmla="*/ 2487021 h 21600"/>
              <a:gd name="T6" fmla="*/ 359358401 w 21600"/>
              <a:gd name="T7" fmla="*/ 124351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15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0" y="0"/>
                </a:moveTo>
                <a:lnTo>
                  <a:pt x="207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700" y="16200"/>
                </a:lnTo>
                <a:lnTo>
                  <a:pt x="20700" y="21600"/>
                </a:lnTo>
                <a:lnTo>
                  <a:pt x="21600" y="10800"/>
                </a:lnTo>
                <a:lnTo>
                  <a:pt x="207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DDA4E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es-ES"/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6629927" y="4323401"/>
            <a:ext cx="1865786" cy="252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http://rlv.zcache.es/un_photosculpture_de_la_jirafa_de_la_historieta_escultura_fotografica-p153844773318360969env3c_4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4128" y="908720"/>
            <a:ext cx="2232248" cy="2520280"/>
          </a:xfrm>
          <a:prstGeom prst="rect">
            <a:avLst/>
          </a:prstGeom>
          <a:noFill/>
        </p:spPr>
      </p:pic>
      <p:pic>
        <p:nvPicPr>
          <p:cNvPr id="26628" name="Picture 4" descr="http://rlv.zcache.es/un_photosculpture_de_la_jirafa_de_la_historieta_escultura_fotografica-p153844773318360969env3c_40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336" y="2132856"/>
            <a:ext cx="1296144" cy="1296144"/>
          </a:xfrm>
          <a:prstGeom prst="rect">
            <a:avLst/>
          </a:prstGeom>
          <a:noFill/>
        </p:spPr>
      </p:pic>
      <p:pic>
        <p:nvPicPr>
          <p:cNvPr id="26630" name="Picture 6" descr="http://www.moonlightingmarbella.com/wp-content/uploads/DSC0632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259632" y="4365104"/>
            <a:ext cx="2637163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5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print">
            <a:lum bright="55000"/>
          </a:blip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ound Single Corner Rectangle 24"/>
          <p:cNvSpPr>
            <a:spLocks/>
          </p:cNvSpPr>
          <p:nvPr/>
        </p:nvSpPr>
        <p:spPr bwMode="auto">
          <a:xfrm>
            <a:off x="533400" y="3181350"/>
            <a:ext cx="3976688" cy="2047875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  <a:alpha val="52156"/>
            </a:schemeClr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>
                <a:alpha val="74997"/>
              </a:srgbClr>
            </a:outerShdw>
          </a:effectLst>
        </p:spPr>
        <p:txBody>
          <a:bodyPr anchor="ctr"/>
          <a:lstStyle/>
          <a:p>
            <a:pPr algn="ctr" eaLnBrk="0">
              <a:spcBef>
                <a:spcPct val="20000"/>
              </a:spcBef>
              <a:spcAft>
                <a:spcPct val="10000"/>
              </a:spcAft>
              <a:defRPr/>
            </a:pPr>
            <a:endParaRPr kumimoji="1" lang="es-ES">
              <a:effectLst/>
              <a:latin typeface="Arial" pitchFamily="34" charset="0"/>
              <a:ea typeface="SimSun" pitchFamily="2" charset="-122"/>
              <a:sym typeface="Wingdings" pitchFamily="2" charset="2"/>
            </a:endParaRPr>
          </a:p>
        </p:txBody>
      </p:sp>
      <p:sp>
        <p:nvSpPr>
          <p:cNvPr id="12311" name="Notched Right Arrow 22"/>
          <p:cNvSpPr>
            <a:spLocks/>
          </p:cNvSpPr>
          <p:nvPr/>
        </p:nvSpPr>
        <p:spPr bwMode="auto">
          <a:xfrm flipH="1">
            <a:off x="2058988" y="2070100"/>
            <a:ext cx="776287" cy="153988"/>
          </a:xfrm>
          <a:custGeom>
            <a:avLst/>
            <a:gdLst>
              <a:gd name="T0" fmla="*/ 25129884 w 21600"/>
              <a:gd name="T1" fmla="*/ 0 h 21600"/>
              <a:gd name="T2" fmla="*/ 0 w 21600"/>
              <a:gd name="T3" fmla="*/ 548896 h 21600"/>
              <a:gd name="T4" fmla="*/ 25129884 w 21600"/>
              <a:gd name="T5" fmla="*/ 1097792 h 21600"/>
              <a:gd name="T6" fmla="*/ 27899144 w 21600"/>
              <a:gd name="T7" fmla="*/ 54889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0528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456" y="0"/>
                </a:moveTo>
                <a:lnTo>
                  <a:pt x="19456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9456" y="16200"/>
                </a:lnTo>
                <a:lnTo>
                  <a:pt x="19456" y="21600"/>
                </a:lnTo>
                <a:lnTo>
                  <a:pt x="21600" y="10800"/>
                </a:lnTo>
                <a:lnTo>
                  <a:pt x="19456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DDA4E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12312" name="Notched Right Arrow 22"/>
          <p:cNvSpPr>
            <a:spLocks/>
          </p:cNvSpPr>
          <p:nvPr/>
        </p:nvSpPr>
        <p:spPr bwMode="auto">
          <a:xfrm rot="9667515" flipH="1">
            <a:off x="3187700" y="3005138"/>
            <a:ext cx="1147763" cy="153987"/>
          </a:xfrm>
          <a:custGeom>
            <a:avLst/>
            <a:gdLst>
              <a:gd name="T0" fmla="*/ 56903220 w 21600"/>
              <a:gd name="T1" fmla="*/ 0 h 21600"/>
              <a:gd name="T2" fmla="*/ 0 w 21600"/>
              <a:gd name="T3" fmla="*/ 548892 h 21600"/>
              <a:gd name="T4" fmla="*/ 56903220 w 21600"/>
              <a:gd name="T5" fmla="*/ 1097778 h 21600"/>
              <a:gd name="T6" fmla="*/ 60988884 w 21600"/>
              <a:gd name="T7" fmla="*/ 54889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0876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153" y="0"/>
                </a:moveTo>
                <a:lnTo>
                  <a:pt x="20153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153" y="16200"/>
                </a:lnTo>
                <a:lnTo>
                  <a:pt x="20153" y="21600"/>
                </a:lnTo>
                <a:lnTo>
                  <a:pt x="21600" y="10800"/>
                </a:lnTo>
                <a:lnTo>
                  <a:pt x="20153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9DDA4E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grpSp>
        <p:nvGrpSpPr>
          <p:cNvPr id="8" name="Plaque 3"/>
          <p:cNvGrpSpPr>
            <a:grpSpLocks/>
          </p:cNvGrpSpPr>
          <p:nvPr/>
        </p:nvGrpSpPr>
        <p:grpSpPr bwMode="auto">
          <a:xfrm>
            <a:off x="4860032" y="188640"/>
            <a:ext cx="3670300" cy="2435225"/>
            <a:chOff x="3258" y="1486"/>
            <a:chExt cx="2312" cy="1534"/>
          </a:xfrm>
        </p:grpSpPr>
        <p:pic>
          <p:nvPicPr>
            <p:cNvPr id="9246" name="Picture 2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58" y="1486"/>
              <a:ext cx="2312" cy="1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7" name="Text Box 27"/>
            <p:cNvSpPr txBox="1">
              <a:spLocks noChangeArrowheads="1"/>
            </p:cNvSpPr>
            <p:nvPr/>
          </p:nvSpPr>
          <p:spPr bwMode="auto">
            <a:xfrm>
              <a:off x="3258" y="1486"/>
              <a:ext cx="2312" cy="1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>
                <a:spcBef>
                  <a:spcPct val="20000"/>
                </a:spcBef>
                <a:spcAft>
                  <a:spcPct val="10000"/>
                </a:spcAft>
              </a:pPr>
              <a:endParaRPr kumimoji="1" lang="es-ES">
                <a:effectLst/>
                <a:ea typeface="SimSun" pitchFamily="2" charset="-122"/>
                <a:sym typeface="Wingdings" pitchFamily="2" charset="2"/>
              </a:endParaRPr>
            </a:p>
          </p:txBody>
        </p:sp>
      </p:grpSp>
      <p:sp>
        <p:nvSpPr>
          <p:cNvPr id="12330" name="Notched Right Arrow 22"/>
          <p:cNvSpPr>
            <a:spLocks/>
          </p:cNvSpPr>
          <p:nvPr/>
        </p:nvSpPr>
        <p:spPr bwMode="auto">
          <a:xfrm>
            <a:off x="2205038" y="2265363"/>
            <a:ext cx="839787" cy="152400"/>
          </a:xfrm>
          <a:custGeom>
            <a:avLst/>
            <a:gdLst>
              <a:gd name="T0" fmla="*/ 29660188 w 21600"/>
              <a:gd name="T1" fmla="*/ 0 h 21600"/>
              <a:gd name="T2" fmla="*/ 0 w 21600"/>
              <a:gd name="T3" fmla="*/ 537633 h 21600"/>
              <a:gd name="T4" fmla="*/ 29660188 w 21600"/>
              <a:gd name="T5" fmla="*/ 1075267 h 21600"/>
              <a:gd name="T6" fmla="*/ 32650102 w 21600"/>
              <a:gd name="T7" fmla="*/ 53763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0611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622" y="0"/>
                </a:moveTo>
                <a:lnTo>
                  <a:pt x="19622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9622" y="16200"/>
                </a:lnTo>
                <a:lnTo>
                  <a:pt x="19622" y="21600"/>
                </a:lnTo>
                <a:lnTo>
                  <a:pt x="21600" y="10800"/>
                </a:lnTo>
                <a:lnTo>
                  <a:pt x="19622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12331" name="Notched Right Arrow 22"/>
          <p:cNvSpPr>
            <a:spLocks/>
          </p:cNvSpPr>
          <p:nvPr/>
        </p:nvSpPr>
        <p:spPr bwMode="auto">
          <a:xfrm rot="9667515">
            <a:off x="2398713" y="3048000"/>
            <a:ext cx="1624012" cy="153988"/>
          </a:xfrm>
          <a:custGeom>
            <a:avLst/>
            <a:gdLst>
              <a:gd name="T0" fmla="*/ 116319634 w 21600"/>
              <a:gd name="T1" fmla="*/ 0 h 21600"/>
              <a:gd name="T2" fmla="*/ 0 w 21600"/>
              <a:gd name="T3" fmla="*/ 548896 h 21600"/>
              <a:gd name="T4" fmla="*/ 116319634 w 21600"/>
              <a:gd name="T5" fmla="*/ 1097792 h 21600"/>
              <a:gd name="T6" fmla="*/ 122102545 w 21600"/>
              <a:gd name="T7" fmla="*/ 54889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21088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77" y="0"/>
                </a:moveTo>
                <a:lnTo>
                  <a:pt x="20577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20577" y="16200"/>
                </a:lnTo>
                <a:lnTo>
                  <a:pt x="20577" y="21600"/>
                </a:lnTo>
                <a:lnTo>
                  <a:pt x="21600" y="10800"/>
                </a:lnTo>
                <a:lnTo>
                  <a:pt x="20577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pic>
        <p:nvPicPr>
          <p:cNvPr id="12332" name="Picture 4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025" y="3429000"/>
            <a:ext cx="57943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3" name="Picture 4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313" y="4010025"/>
            <a:ext cx="5556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4" name="Picture 46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6063" y="3705225"/>
            <a:ext cx="81121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54" name="Text Box 66"/>
          <p:cNvSpPr txBox="1">
            <a:spLocks noChangeArrowheads="1"/>
          </p:cNvSpPr>
          <p:nvPr/>
        </p:nvSpPr>
        <p:spPr bwMode="auto">
          <a:xfrm>
            <a:off x="539750" y="188913"/>
            <a:ext cx="7993063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LEARNING TO LEARN</a:t>
            </a:r>
          </a:p>
          <a:p>
            <a:pPr>
              <a:spcBef>
                <a:spcPct val="50000"/>
              </a:spcBef>
              <a:defRPr/>
            </a:pPr>
            <a:r>
              <a: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Basic </a:t>
            </a:r>
            <a:r>
              <a:rPr lang="es-ES" sz="2800" dirty="0" err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Competence</a:t>
            </a:r>
            <a:endParaRPr lang="es-ES" sz="2800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12355" name="Text Box 67"/>
          <p:cNvSpPr txBox="1">
            <a:spLocks noChangeArrowheads="1"/>
          </p:cNvSpPr>
          <p:nvPr/>
        </p:nvSpPr>
        <p:spPr bwMode="auto">
          <a:xfrm>
            <a:off x="323850" y="5734050"/>
            <a:ext cx="77041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They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initiate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reading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looking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for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specific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information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in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the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drawings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: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Where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is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es-ES" sz="2000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Unit</a:t>
            </a:r>
            <a:r>
              <a:rPr lang="es-ES" sz="20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4? </a:t>
            </a:r>
          </a:p>
        </p:txBody>
      </p:sp>
      <p:sp>
        <p:nvSpPr>
          <p:cNvPr id="49" name="48 Elipse"/>
          <p:cNvSpPr/>
          <p:nvPr/>
        </p:nvSpPr>
        <p:spPr bwMode="auto">
          <a:xfrm>
            <a:off x="6804025" y="3357563"/>
            <a:ext cx="647700" cy="6477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2" name="51 CuadroTexto"/>
          <p:cNvSpPr txBox="1"/>
          <p:nvPr/>
        </p:nvSpPr>
        <p:spPr>
          <a:xfrm>
            <a:off x="6588125" y="4292600"/>
            <a:ext cx="216058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dirty="0">
                <a:latin typeface="Arial" pitchFamily="34" charset="0"/>
              </a:rPr>
              <a:t>Play</a:t>
            </a:r>
          </a:p>
          <a:p>
            <a:pPr>
              <a:defRPr/>
            </a:pPr>
            <a:r>
              <a:rPr lang="es-ES_tradnl" dirty="0" err="1">
                <a:latin typeface="Arial" pitchFamily="34" charset="0"/>
              </a:rPr>
              <a:t>Sing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song</a:t>
            </a:r>
            <a:endParaRPr lang="es-ES_tradnl" dirty="0">
              <a:latin typeface="Arial" pitchFamily="34" charset="0"/>
            </a:endParaRPr>
          </a:p>
          <a:p>
            <a:pPr>
              <a:defRPr/>
            </a:pPr>
            <a:r>
              <a:rPr lang="es-ES_tradnl" dirty="0" err="1">
                <a:latin typeface="Arial" pitchFamily="34" charset="0"/>
              </a:rPr>
              <a:t>Follow</a:t>
            </a:r>
            <a:r>
              <a:rPr lang="es-ES_tradnl" dirty="0">
                <a:latin typeface="Arial" pitchFamily="34" charset="0"/>
              </a:rPr>
              <a:t> </a:t>
            </a:r>
            <a:r>
              <a:rPr lang="es-ES_tradnl" dirty="0" err="1">
                <a:latin typeface="Arial" pitchFamily="34" charset="0"/>
              </a:rPr>
              <a:t>story</a:t>
            </a:r>
            <a:endParaRPr lang="es-ES_tradnl" dirty="0">
              <a:latin typeface="Arial" pitchFamily="34" charset="0"/>
            </a:endParaRPr>
          </a:p>
          <a:p>
            <a:pPr>
              <a:defRPr/>
            </a:pPr>
            <a:r>
              <a:rPr lang="es-ES_tradnl" dirty="0" err="1">
                <a:latin typeface="Arial" pitchFamily="34" charset="0"/>
              </a:rPr>
              <a:t>Work</a:t>
            </a:r>
            <a:r>
              <a:rPr lang="es-ES_tradnl" dirty="0">
                <a:latin typeface="Arial" pitchFamily="34" charset="0"/>
              </a:rPr>
              <a:t> in </a:t>
            </a:r>
            <a:r>
              <a:rPr lang="es-ES_tradnl" dirty="0" err="1">
                <a:latin typeface="Arial" pitchFamily="34" charset="0"/>
              </a:rPr>
              <a:t>English</a:t>
            </a:r>
            <a:endParaRPr lang="es-ES" dirty="0">
              <a:latin typeface="Arial" pitchFamily="34" charset="0"/>
            </a:endParaRPr>
          </a:p>
        </p:txBody>
      </p:sp>
      <p:sp>
        <p:nvSpPr>
          <p:cNvPr id="53" name="52 Rectángulo"/>
          <p:cNvSpPr/>
          <p:nvPr/>
        </p:nvSpPr>
        <p:spPr bwMode="auto">
          <a:xfrm>
            <a:off x="5867400" y="4365625"/>
            <a:ext cx="288925" cy="2873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4" name="53 Triángulo isósceles"/>
          <p:cNvSpPr/>
          <p:nvPr/>
        </p:nvSpPr>
        <p:spPr bwMode="auto">
          <a:xfrm>
            <a:off x="6156325" y="4581525"/>
            <a:ext cx="360363" cy="323850"/>
          </a:xfrm>
          <a:prstGeom prst="triangle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5" name="54 Elipse"/>
          <p:cNvSpPr/>
          <p:nvPr/>
        </p:nvSpPr>
        <p:spPr bwMode="auto">
          <a:xfrm>
            <a:off x="5867400" y="4868863"/>
            <a:ext cx="360363" cy="36036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6" name="55 Estrella de 5 puntas"/>
          <p:cNvSpPr/>
          <p:nvPr/>
        </p:nvSpPr>
        <p:spPr bwMode="auto">
          <a:xfrm>
            <a:off x="6156325" y="5084763"/>
            <a:ext cx="431800" cy="471487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757070" y="1699314"/>
            <a:ext cx="938111" cy="1229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3356557" y="1692115"/>
            <a:ext cx="864096" cy="116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1222120" y="3250489"/>
            <a:ext cx="79510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2874451" y="3254341"/>
            <a:ext cx="80281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6200000">
            <a:off x="1661902" y="4178858"/>
            <a:ext cx="792088" cy="10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5400000">
            <a:off x="3311911" y="4185033"/>
            <a:ext cx="792088" cy="1008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 descr="C:\Users\Usuario\Desktop\IMAG2549.jpg"/>
          <p:cNvPicPr>
            <a:picLocks noChangeAspect="1" noChangeArrowheads="1"/>
          </p:cNvPicPr>
          <p:nvPr/>
        </p:nvPicPr>
        <p:blipFill>
          <a:blip r:embed="rId14" cstate="print">
            <a:lum contrast="10000"/>
          </a:blip>
          <a:srcRect l="35076" t="26667" r="33606" b="15555"/>
          <a:stretch>
            <a:fillRect/>
          </a:stretch>
        </p:blipFill>
        <p:spPr bwMode="auto">
          <a:xfrm>
            <a:off x="5724128" y="980728"/>
            <a:ext cx="792088" cy="8237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2" descr="C:\Users\Usuario\Desktop\IMAG2549.jpg"/>
          <p:cNvPicPr>
            <a:picLocks noChangeAspect="1" noChangeArrowheads="1"/>
          </p:cNvPicPr>
          <p:nvPr/>
        </p:nvPicPr>
        <p:blipFill>
          <a:blip r:embed="rId15" cstate="print">
            <a:lum contrast="10000"/>
          </a:blip>
          <a:srcRect l="35076" t="26667" r="33606" b="15555"/>
          <a:stretch>
            <a:fillRect/>
          </a:stretch>
        </p:blipFill>
        <p:spPr bwMode="auto">
          <a:xfrm>
            <a:off x="5868144" y="908720"/>
            <a:ext cx="2448272" cy="2546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" name="50 Rectángulo"/>
          <p:cNvSpPr/>
          <p:nvPr/>
        </p:nvSpPr>
        <p:spPr bwMode="auto">
          <a:xfrm>
            <a:off x="6804025" y="692150"/>
            <a:ext cx="576263" cy="57626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0" name="49 Triángulo isósceles"/>
          <p:cNvSpPr/>
          <p:nvPr/>
        </p:nvSpPr>
        <p:spPr bwMode="auto">
          <a:xfrm>
            <a:off x="8027988" y="1844675"/>
            <a:ext cx="720725" cy="647700"/>
          </a:xfrm>
          <a:prstGeom prst="triangle">
            <a:avLst/>
          </a:prstGeom>
          <a:solidFill>
            <a:srgbClr val="3333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8" name="47 Estrella de 5 puntas"/>
          <p:cNvSpPr/>
          <p:nvPr/>
        </p:nvSpPr>
        <p:spPr bwMode="auto">
          <a:xfrm>
            <a:off x="5364163" y="1989138"/>
            <a:ext cx="792162" cy="863600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4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from="(ppt_x)" to="(ppt_x+1)" calcmode="lin" valueType="num"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2" grpId="1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394</Words>
  <Application>Microsoft Office PowerPoint</Application>
  <PresentationFormat>Presentación en pantalla (4:3)</PresentationFormat>
  <Paragraphs>113</Paragraphs>
  <Slides>11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Diapositiva 1</vt:lpstr>
      <vt:lpstr>Diapositiva 2</vt:lpstr>
      <vt:lpstr>Diapositiva 3</vt:lpstr>
      <vt:lpstr> Task- Subtasks and Texts 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>Nombre de la organización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Nombre de usuario</dc:creator>
  <cp:lastModifiedBy>Centor</cp:lastModifiedBy>
  <cp:revision>34</cp:revision>
  <dcterms:created xsi:type="dcterms:W3CDTF">2012-05-23T07:01:24Z</dcterms:created>
  <dcterms:modified xsi:type="dcterms:W3CDTF">2012-05-26T08:57:26Z</dcterms:modified>
</cp:coreProperties>
</file>